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SxEn_mu5-_Phi3yg3xesY0c14FKmS4o/view?usp=shari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330554" cy="10337440"/>
          </a:xfrm>
          <a:custGeom>
            <a:avLst/>
            <a:gdLst/>
            <a:ahLst/>
            <a:cxnLst/>
            <a:rect l="l" t="t" r="r" b="b"/>
            <a:pathLst>
              <a:path w="6330554" h="10337440">
                <a:moveTo>
                  <a:pt x="0" y="0"/>
                </a:moveTo>
                <a:lnTo>
                  <a:pt x="6330554" y="0"/>
                </a:lnTo>
                <a:lnTo>
                  <a:pt x="6330554" y="10337440"/>
                </a:lnTo>
                <a:lnTo>
                  <a:pt x="0" y="10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6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85470" y="5191125"/>
            <a:ext cx="9373830" cy="106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2748" spc="-217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A secure, role-driven platform for efficient order management, inventory control, and business analytics.</a:t>
            </a:r>
          </a:p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endParaRPr lang="en-US" sz="2748" spc="-217">
              <a:solidFill>
                <a:srgbClr val="342D2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2047" y="8072665"/>
            <a:ext cx="4307253" cy="23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>
                <a:solidFill>
                  <a:srgbClr val="787271"/>
                </a:solidFill>
                <a:latin typeface="Garet Bold"/>
                <a:ea typeface="Garet Bold"/>
                <a:cs typeface="Garet Bold"/>
                <a:sym typeface="Garet Bold"/>
              </a:rPr>
              <a:t>DATE :  THURSDAY,  8TH  JANUARY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5851" y="6383329"/>
            <a:ext cx="2913449" cy="40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8"/>
              </a:lnSpc>
              <a:spcBef>
                <a:spcPct val="0"/>
              </a:spcBef>
            </a:pPr>
            <a:r>
              <a:rPr lang="en-US" sz="2560" b="1">
                <a:solidFill>
                  <a:srgbClr val="7E3B29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87546" y="7048115"/>
            <a:ext cx="5271754" cy="71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02"/>
              </a:lnSpc>
              <a:spcBef>
                <a:spcPct val="0"/>
              </a:spcBef>
            </a:pPr>
            <a:r>
              <a:rPr lang="en-US" sz="4540">
                <a:solidFill>
                  <a:srgbClr val="7E3B29"/>
                </a:solidFill>
                <a:latin typeface="Garet"/>
                <a:ea typeface="Garet"/>
                <a:cs typeface="Garet"/>
                <a:sym typeface="Garet"/>
              </a:rPr>
              <a:t>SANJANA BISWAS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5854" y="1457325"/>
            <a:ext cx="10773446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INVENTORY &amp; ORDER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73133" y="2735269"/>
            <a:ext cx="7934232" cy="6421479"/>
          </a:xfrm>
          <a:custGeom>
            <a:avLst/>
            <a:gdLst/>
            <a:ahLst/>
            <a:cxnLst/>
            <a:rect l="l" t="t" r="r" b="b"/>
            <a:pathLst>
              <a:path w="7934232" h="6421479">
                <a:moveTo>
                  <a:pt x="0" y="0"/>
                </a:moveTo>
                <a:lnTo>
                  <a:pt x="7934232" y="0"/>
                </a:lnTo>
                <a:lnTo>
                  <a:pt x="7934232" y="6421479"/>
                </a:lnTo>
                <a:lnTo>
                  <a:pt x="0" y="642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LINQ Usage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6111" y="2856794"/>
            <a:ext cx="7312656" cy="443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Filtering &amp; sorting orders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Grouping sales data for reports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Aggregations (total sales, stock counts)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DTO projections using Select()</a:t>
            </a:r>
          </a:p>
          <a:p>
            <a:pPr algn="l">
              <a:lnSpc>
                <a:spcPts val="3542"/>
              </a:lnSpc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LINQ?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Clean, readable, and efficient data querying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Faced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7082" y="2837744"/>
            <a:ext cx="14356178" cy="642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25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Addressed: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Realistic inventory &amp; order modeling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Preventing inconsistent stock updates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Enforcing business rules cleanly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role-based access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Scalable reporting logic</a:t>
            </a:r>
          </a:p>
          <a:p>
            <a:pPr algn="l">
              <a:lnSpc>
                <a:spcPts val="4236"/>
              </a:lnSpc>
            </a:pPr>
            <a:endParaRPr lang="en-US" sz="325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236"/>
              </a:lnSpc>
            </a:pPr>
            <a:r>
              <a:rPr lang="en-US" sz="325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Approach: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Simplified complex edge cases intentionally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Centralized business logic in services</a:t>
            </a:r>
          </a:p>
          <a:p>
            <a:pPr marL="703518" lvl="1" indent="-351759" algn="l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Designed for extensibility</a:t>
            </a:r>
          </a:p>
          <a:p>
            <a:pPr algn="l">
              <a:lnSpc>
                <a:spcPts val="4236"/>
              </a:lnSpc>
              <a:spcBef>
                <a:spcPct val="0"/>
              </a:spcBef>
            </a:pPr>
            <a:endParaRPr lang="en-US" sz="325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62887"/>
            <a:ext cx="5683548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7082" y="5640615"/>
            <a:ext cx="2277734" cy="1901292"/>
            <a:chOff x="0" y="0"/>
            <a:chExt cx="3036979" cy="25350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26-28 DEC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22859"/>
              <a:ext cx="3036979" cy="191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Problem statement explanation &amp; Planning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05388" y="5640615"/>
            <a:ext cx="2277734" cy="1539342"/>
            <a:chOff x="0" y="0"/>
            <a:chExt cx="3036979" cy="20524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29-31 DEC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22859"/>
              <a:ext cx="3036979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Backend &amp; Database Design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82075" y="5640615"/>
            <a:ext cx="2277734" cy="1539342"/>
            <a:chOff x="0" y="0"/>
            <a:chExt cx="3036979" cy="20524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303697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1-3 JAN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22859"/>
              <a:ext cx="3036979" cy="142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Frontend Development &amp; Integration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63582" y="5640615"/>
            <a:ext cx="4123962" cy="1177392"/>
            <a:chOff x="0" y="0"/>
            <a:chExt cx="5498615" cy="156985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49861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4-6 JAN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2859"/>
              <a:ext cx="5498615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UI Polishing &amp; Github Documentation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4878842" cy="5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3933" spc="-31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LIVE 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1611B-F2B2-DA2B-D02B-EB48977265AF}"/>
              </a:ext>
            </a:extLst>
          </p:cNvPr>
          <p:cNvSpPr txBox="1"/>
          <p:nvPr/>
        </p:nvSpPr>
        <p:spPr>
          <a:xfrm>
            <a:off x="1905000" y="4000500"/>
            <a:ext cx="1485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hlinkClick r:id="rId3"/>
              </a:rPr>
              <a:t>Google Drive Link :</a:t>
            </a:r>
          </a:p>
          <a:p>
            <a:endParaRPr lang="en-IN" sz="4800" dirty="0">
              <a:hlinkClick r:id="rId3"/>
            </a:endParaRPr>
          </a:p>
          <a:p>
            <a:r>
              <a:rPr lang="en-IN" sz="4800" dirty="0">
                <a:hlinkClick r:id="rId3"/>
              </a:rPr>
              <a:t>https://drive.google.com/file/d/1ySxEn_mu5-_Phi3yg3xesY0c14FKmS4o/view?usp=sharing</a:t>
            </a:r>
            <a:endParaRPr lang="en-IN"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5590" y="8892540"/>
            <a:ext cx="57537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7449" y="7573998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6996" y="7547962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sanjanabiswas@557.com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99594" y="1814513"/>
          <a:ext cx="6511183" cy="6572250"/>
        </p:xfrm>
        <a:graphic>
          <a:graphicData uri="http://schemas.openxmlformats.org/drawingml/2006/table">
            <a:tbl>
              <a:tblPr/>
              <a:tblGrid>
                <a:gridCol w="502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Proposed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Tech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System Achitecture &amp; DB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Core Features &amp; UI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Challenges Faced &amp; Achievements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Learning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98728" y="3008784"/>
            <a:ext cx="9278980" cy="418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6"/>
              </a:lnSpc>
            </a:pPr>
            <a:r>
              <a:rPr lang="en-US" sz="401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  <a:r>
              <a:rPr lang="en-US" sz="40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 </a:t>
            </a:r>
          </a:p>
          <a:p>
            <a:pPr algn="just">
              <a:lnSpc>
                <a:spcPts val="4636"/>
              </a:lnSpc>
            </a:pPr>
            <a:endParaRPr lang="en-US" sz="4012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4636"/>
              </a:lnSpc>
            </a:pPr>
            <a:r>
              <a:rPr lang="en-US" sz="33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full-stack enterprise web application designed to streamline order processing, inventory tracking, and business reporting for a multi-warehouse retail organization.</a:t>
            </a:r>
          </a:p>
          <a:p>
            <a:pPr algn="just">
              <a:lnSpc>
                <a:spcPts val="4636"/>
              </a:lnSpc>
            </a:pPr>
            <a:endParaRPr lang="en-US" sz="3312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8728" y="6953071"/>
            <a:ext cx="4871206" cy="230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294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Type:</a:t>
            </a:r>
          </a:p>
          <a:p>
            <a:pPr algn="l">
              <a:lnSpc>
                <a:spcPts val="4612"/>
              </a:lnSpc>
            </a:pPr>
            <a:r>
              <a:rPr lang="en-US" sz="329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Full-Stack Capstone Project</a:t>
            </a:r>
          </a:p>
          <a:p>
            <a:pPr algn="l">
              <a:lnSpc>
                <a:spcPts val="4612"/>
              </a:lnSpc>
            </a:pPr>
            <a:endParaRPr lang="en-US" sz="329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27834"/>
            <a:ext cx="6240457" cy="492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Technology Stack:</a:t>
            </a:r>
          </a:p>
          <a:p>
            <a:pPr algn="l">
              <a:lnSpc>
                <a:spcPts val="5598"/>
              </a:lnSpc>
            </a:pPr>
            <a:endParaRPr lang="en-US" sz="3999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ASP.NET Core Web API  </a:t>
            </a: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</a:t>
            </a:r>
          </a:p>
          <a:p>
            <a:pPr marL="863414" lvl="1" indent="-431707" algn="l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SQL Server</a:t>
            </a:r>
          </a:p>
          <a:p>
            <a:pPr algn="l">
              <a:lnSpc>
                <a:spcPts val="5598"/>
              </a:lnSpc>
            </a:pPr>
            <a:endParaRPr lang="en-US" sz="39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162050"/>
            <a:ext cx="9705631" cy="105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25"/>
              </a:lnSpc>
              <a:spcBef>
                <a:spcPct val="0"/>
              </a:spcBef>
            </a:pPr>
            <a:r>
              <a:rPr lang="en-US" sz="7825" spc="-6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97609" y="4001327"/>
            <a:ext cx="7890391" cy="5256973"/>
          </a:xfrm>
          <a:custGeom>
            <a:avLst/>
            <a:gdLst/>
            <a:ahLst/>
            <a:cxnLst/>
            <a:rect l="l" t="t" r="r" b="b"/>
            <a:pathLst>
              <a:path w="7890391" h="5256973">
                <a:moveTo>
                  <a:pt x="0" y="0"/>
                </a:moveTo>
                <a:lnTo>
                  <a:pt x="7890391" y="0"/>
                </a:lnTo>
                <a:lnTo>
                  <a:pt x="7890391" y="5256973"/>
                </a:lnTo>
                <a:lnTo>
                  <a:pt x="0" y="525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21118"/>
            <a:ext cx="9060533" cy="104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15"/>
              </a:lnSpc>
              <a:spcBef>
                <a:spcPct val="0"/>
              </a:spcBef>
            </a:pPr>
            <a:r>
              <a:rPr lang="en-US" sz="7715" spc="-609">
                <a:solidFill>
                  <a:srgbClr val="1C21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10612"/>
            <a:ext cx="9419046" cy="59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20"/>
              </a:lnSpc>
            </a:pPr>
            <a:r>
              <a:rPr lang="en-US" sz="4157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Business Challenges:</a:t>
            </a:r>
          </a:p>
          <a:p>
            <a:pPr algn="just">
              <a:lnSpc>
                <a:spcPts val="3056"/>
              </a:lnSpc>
            </a:pPr>
            <a:endParaRPr lang="en-US" sz="4157" b="1">
              <a:solidFill>
                <a:srgbClr val="1C213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Manual and delayed order processing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No centralized inventory visibility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Poor coordination between sales, warehouse, and finance teams</a:t>
            </a:r>
          </a:p>
          <a:p>
            <a:pPr marL="512176" lvl="1" indent="-256088" algn="just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Lack of analytical insights for decision-making</a:t>
            </a:r>
          </a:p>
          <a:p>
            <a:pPr algn="just">
              <a:lnSpc>
                <a:spcPts val="3056"/>
              </a:lnSpc>
            </a:pPr>
            <a:endParaRPr lang="en-US" sz="2372">
              <a:solidFill>
                <a:srgbClr val="1C2136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5820"/>
              </a:lnSpc>
            </a:pPr>
            <a:r>
              <a:rPr lang="en-US" sz="4157" b="1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Need:</a:t>
            </a:r>
          </a:p>
          <a:p>
            <a:pPr algn="just">
              <a:lnSpc>
                <a:spcPts val="3056"/>
              </a:lnSpc>
            </a:pPr>
            <a:endParaRPr lang="en-US" sz="4157" b="1">
              <a:solidFill>
                <a:srgbClr val="1C213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321"/>
              </a:lnSpc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A secure, scalable, role-based system that integrates orders, inventory, users, and reports into a single platform</a:t>
            </a:r>
          </a:p>
          <a:p>
            <a:pPr algn="just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the project is intended.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7082" y="2723539"/>
            <a:ext cx="13262474" cy="163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3"/>
              </a:lnSpc>
            </a:pPr>
            <a:r>
              <a:rPr lang="en-US" sz="34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modern, API-driven web application with role-based access and real-time data visibility.</a:t>
            </a:r>
          </a:p>
          <a:p>
            <a:pPr algn="l">
              <a:lnSpc>
                <a:spcPts val="4413"/>
              </a:lnSpc>
            </a:pPr>
            <a:endParaRPr lang="en-US" sz="344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67082" y="4476969"/>
            <a:ext cx="12075010" cy="4781331"/>
            <a:chOff x="0" y="0"/>
            <a:chExt cx="16100013" cy="63751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6100013" cy="1692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Highlights:</a:t>
              </a:r>
            </a:p>
            <a:p>
              <a:pPr marL="0" lvl="0" indent="0" algn="l">
                <a:lnSpc>
                  <a:spcPts val="5120"/>
                </a:lnSpc>
                <a:spcBef>
                  <a:spcPct val="0"/>
                </a:spcBef>
              </a:pPr>
              <a:endParaRPr lang="en-US" sz="393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43155"/>
              <a:ext cx="16100013" cy="4531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JWT-based authentication &amp; authorization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Centralized inventory and order lifecycle management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Role-specific dashboards</a:t>
              </a:r>
            </a:p>
            <a:p>
              <a:pPr marL="748339" lvl="1" indent="-374169" algn="l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Analytical reports for business insights</a:t>
              </a:r>
            </a:p>
            <a:p>
              <a:pPr marL="0" lvl="0" indent="0" algn="l">
                <a:lnSpc>
                  <a:spcPts val="4505"/>
                </a:lnSpc>
                <a:spcBef>
                  <a:spcPct val="0"/>
                </a:spcBef>
              </a:pPr>
              <a:endParaRPr lang="en-US" sz="3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Technology Stack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84652" y="3041555"/>
            <a:ext cx="6732766" cy="5363373"/>
            <a:chOff x="0" y="0"/>
            <a:chExt cx="8977021" cy="71511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977021" cy="1692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Backend :</a:t>
              </a:r>
            </a:p>
            <a:p>
              <a:pPr marL="0" lvl="0" indent="0" algn="l">
                <a:lnSpc>
                  <a:spcPts val="5120"/>
                </a:lnSpc>
                <a:spcBef>
                  <a:spcPct val="0"/>
                </a:spcBef>
              </a:pPr>
              <a:endParaRPr lang="en-US" sz="393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06460"/>
              <a:ext cx="8430393" cy="5544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ASP.NET Core Web API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Entity Framework Core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LINQ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 Authentication</a:t>
              </a:r>
            </a:p>
            <a:p>
              <a:pPr marL="781515" lvl="1" indent="-390758" algn="l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marL="0" lvl="0" indent="0" algn="l">
                <a:lnSpc>
                  <a:spcPts val="4705"/>
                </a:lnSpc>
                <a:spcBef>
                  <a:spcPct val="0"/>
                </a:spcBef>
              </a:pPr>
              <a:endParaRPr lang="en-US" sz="36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04382" y="3041555"/>
            <a:ext cx="5699177" cy="4825738"/>
            <a:chOff x="0" y="0"/>
            <a:chExt cx="7598903" cy="64343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7598903" cy="1651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4"/>
                </a:lnSpc>
              </a:pPr>
              <a:r>
                <a:rPr lang="en-US" sz="398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Frontend :</a:t>
              </a:r>
            </a:p>
            <a:p>
              <a:pPr marL="0" lvl="0" indent="0" algn="l">
                <a:lnSpc>
                  <a:spcPts val="4914"/>
                </a:lnSpc>
                <a:spcBef>
                  <a:spcPct val="0"/>
                </a:spcBef>
              </a:pPr>
              <a:endParaRPr lang="en-US" sz="398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84668"/>
              <a:ext cx="7598903" cy="464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TypeScript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 Material</a:t>
              </a:r>
            </a:p>
            <a:p>
              <a:pPr marL="783051" lvl="1" indent="-391526" algn="l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HTTP Interceptors &amp; Route Guards</a:t>
              </a:r>
            </a:p>
            <a:p>
              <a:pPr marL="0" lvl="0" indent="0" algn="l">
                <a:lnSpc>
                  <a:spcPts val="4325"/>
                </a:lnSpc>
                <a:spcBef>
                  <a:spcPct val="0"/>
                </a:spcBef>
              </a:pPr>
              <a:endParaRPr lang="en-US" sz="36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61475" y="338009"/>
            <a:ext cx="5933389" cy="9380852"/>
          </a:xfrm>
          <a:custGeom>
            <a:avLst/>
            <a:gdLst/>
            <a:ahLst/>
            <a:cxnLst/>
            <a:rect l="l" t="t" r="r" b="b"/>
            <a:pathLst>
              <a:path w="5933389" h="9380852">
                <a:moveTo>
                  <a:pt x="0" y="0"/>
                </a:moveTo>
                <a:lnTo>
                  <a:pt x="5933389" y="0"/>
                </a:lnTo>
                <a:lnTo>
                  <a:pt x="5933389" y="9380852"/>
                </a:lnTo>
                <a:lnTo>
                  <a:pt x="0" y="938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082" y="3494394"/>
            <a:ext cx="7312656" cy="57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Architecture Highlights: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frontend communicates via REST APIs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Layered backend architecture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JWT-based authentication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Database accessed only via backend services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Controllers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Repositories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Models &amp; DTOs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2345" y="2356018"/>
            <a:ext cx="5517661" cy="6902282"/>
          </a:xfrm>
          <a:custGeom>
            <a:avLst/>
            <a:gdLst/>
            <a:ahLst/>
            <a:cxnLst/>
            <a:rect l="l" t="t" r="r" b="b"/>
            <a:pathLst>
              <a:path w="5517661" h="6902282">
                <a:moveTo>
                  <a:pt x="0" y="0"/>
                </a:moveTo>
                <a:lnTo>
                  <a:pt x="5517661" y="0"/>
                </a:lnTo>
                <a:lnTo>
                  <a:pt x="5517661" y="6902282"/>
                </a:lnTo>
                <a:lnTo>
                  <a:pt x="0" y="690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082" y="3494394"/>
            <a:ext cx="7312656" cy="443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 Principles: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Normalized relational schema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Clear entity relationships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Foreign keys for data integrity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Separate tables for users, roles, orders, products, inventory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Benefits: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Reduced redundancy</a:t>
            </a:r>
          </a:p>
          <a:p>
            <a:pPr marL="588335" lvl="1" indent="-294168" algn="l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Consistent and scalable data model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  <a:endParaRPr lang="en-US" sz="2725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2834"/>
            <a:ext cx="2861314" cy="2821971"/>
          </a:xfrm>
          <a:custGeom>
            <a:avLst/>
            <a:gdLst/>
            <a:ahLst/>
            <a:cxnLst/>
            <a:rect l="l" t="t" r="r" b="b"/>
            <a:pathLst>
              <a:path w="2861314" h="2821971">
                <a:moveTo>
                  <a:pt x="0" y="0"/>
                </a:moveTo>
                <a:lnTo>
                  <a:pt x="2861314" y="0"/>
                </a:lnTo>
                <a:lnTo>
                  <a:pt x="2861314" y="2821971"/>
                </a:lnTo>
                <a:lnTo>
                  <a:pt x="0" y="2821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11346" y="2756166"/>
            <a:ext cx="3653622" cy="2598639"/>
          </a:xfrm>
          <a:custGeom>
            <a:avLst/>
            <a:gdLst/>
            <a:ahLst/>
            <a:cxnLst/>
            <a:rect l="l" t="t" r="r" b="b"/>
            <a:pathLst>
              <a:path w="3653622" h="2598639">
                <a:moveTo>
                  <a:pt x="0" y="0"/>
                </a:moveTo>
                <a:lnTo>
                  <a:pt x="3653622" y="0"/>
                </a:lnTo>
                <a:lnTo>
                  <a:pt x="3653622" y="2598639"/>
                </a:lnTo>
                <a:lnTo>
                  <a:pt x="0" y="259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84043" y="2756166"/>
            <a:ext cx="3651931" cy="2638520"/>
          </a:xfrm>
          <a:custGeom>
            <a:avLst/>
            <a:gdLst/>
            <a:ahLst/>
            <a:cxnLst/>
            <a:rect l="l" t="t" r="r" b="b"/>
            <a:pathLst>
              <a:path w="3651931" h="2638520">
                <a:moveTo>
                  <a:pt x="0" y="0"/>
                </a:moveTo>
                <a:lnTo>
                  <a:pt x="3651932" y="0"/>
                </a:lnTo>
                <a:lnTo>
                  <a:pt x="3651932" y="2638521"/>
                </a:lnTo>
                <a:lnTo>
                  <a:pt x="0" y="263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362152"/>
            <a:ext cx="3529888" cy="2038510"/>
          </a:xfrm>
          <a:custGeom>
            <a:avLst/>
            <a:gdLst/>
            <a:ahLst/>
            <a:cxnLst/>
            <a:rect l="l" t="t" r="r" b="b"/>
            <a:pathLst>
              <a:path w="3529888" h="2038510">
                <a:moveTo>
                  <a:pt x="0" y="0"/>
                </a:moveTo>
                <a:lnTo>
                  <a:pt x="3529888" y="0"/>
                </a:lnTo>
                <a:lnTo>
                  <a:pt x="3529888" y="2038510"/>
                </a:lnTo>
                <a:lnTo>
                  <a:pt x="0" y="2038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60582" y="6399525"/>
            <a:ext cx="3592391" cy="2038682"/>
          </a:xfrm>
          <a:custGeom>
            <a:avLst/>
            <a:gdLst/>
            <a:ahLst/>
            <a:cxnLst/>
            <a:rect l="l" t="t" r="r" b="b"/>
            <a:pathLst>
              <a:path w="3592391" h="2038682">
                <a:moveTo>
                  <a:pt x="0" y="0"/>
                </a:moveTo>
                <a:lnTo>
                  <a:pt x="3592391" y="0"/>
                </a:lnTo>
                <a:lnTo>
                  <a:pt x="3592391" y="2038682"/>
                </a:lnTo>
                <a:lnTo>
                  <a:pt x="0" y="203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0148" y="6167635"/>
            <a:ext cx="3499949" cy="2502463"/>
          </a:xfrm>
          <a:custGeom>
            <a:avLst/>
            <a:gdLst/>
            <a:ahLst/>
            <a:cxnLst/>
            <a:rect l="l" t="t" r="r" b="b"/>
            <a:pathLst>
              <a:path w="3499949" h="2502463">
                <a:moveTo>
                  <a:pt x="0" y="0"/>
                </a:moveTo>
                <a:lnTo>
                  <a:pt x="3499949" y="0"/>
                </a:lnTo>
                <a:lnTo>
                  <a:pt x="3499949" y="2502463"/>
                </a:lnTo>
                <a:lnTo>
                  <a:pt x="0" y="2502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68325" y="6167635"/>
            <a:ext cx="3875960" cy="2427545"/>
          </a:xfrm>
          <a:custGeom>
            <a:avLst/>
            <a:gdLst/>
            <a:ahLst/>
            <a:cxnLst/>
            <a:rect l="l" t="t" r="r" b="b"/>
            <a:pathLst>
              <a:path w="3875960" h="2427545">
                <a:moveTo>
                  <a:pt x="0" y="0"/>
                </a:moveTo>
                <a:lnTo>
                  <a:pt x="3875960" y="0"/>
                </a:lnTo>
                <a:lnTo>
                  <a:pt x="3875960" y="2427544"/>
                </a:lnTo>
                <a:lnTo>
                  <a:pt x="0" y="2427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7082" y="1009650"/>
            <a:ext cx="1020697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UI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8325" y="2727591"/>
            <a:ext cx="4890975" cy="32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Application Flow: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Login → Role-based Dashboard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Product &amp; Inventory Management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Order Creation &amp; Tracking</a:t>
            </a:r>
          </a:p>
          <a:p>
            <a:pPr marL="532439" lvl="1" indent="-266219" algn="l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Reports &amp; Analytics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endParaRPr lang="en-US" sz="246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473</Words>
  <Application>Microsoft Office PowerPoint</Application>
  <PresentationFormat>Custom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Archivo Black</vt:lpstr>
      <vt:lpstr>Garet</vt:lpstr>
      <vt:lpstr>Garet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Sanjana Biswas</cp:lastModifiedBy>
  <cp:revision>2</cp:revision>
  <dcterms:created xsi:type="dcterms:W3CDTF">2006-08-16T00:00:00Z</dcterms:created>
  <dcterms:modified xsi:type="dcterms:W3CDTF">2026-01-07T19:44:48Z</dcterms:modified>
  <dc:identifier>DAG9wPlgS2Q</dc:identifier>
</cp:coreProperties>
</file>